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447" r:id="rId2"/>
    <p:sldId id="288" r:id="rId3"/>
    <p:sldId id="490" r:id="rId4"/>
    <p:sldId id="502" r:id="rId5"/>
    <p:sldId id="542" r:id="rId6"/>
    <p:sldId id="528" r:id="rId7"/>
    <p:sldId id="525" r:id="rId8"/>
    <p:sldId id="529" r:id="rId9"/>
    <p:sldId id="531" r:id="rId10"/>
    <p:sldId id="530" r:id="rId11"/>
    <p:sldId id="536" r:id="rId12"/>
    <p:sldId id="538" r:id="rId13"/>
    <p:sldId id="539" r:id="rId14"/>
    <p:sldId id="541" r:id="rId15"/>
    <p:sldId id="540" r:id="rId16"/>
    <p:sldId id="509" r:id="rId17"/>
    <p:sldId id="496" r:id="rId18"/>
    <p:sldId id="591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557" r:id="rId27"/>
    <p:sldId id="560" r:id="rId28"/>
    <p:sldId id="561" r:id="rId29"/>
    <p:sldId id="562" r:id="rId30"/>
    <p:sldId id="563" r:id="rId31"/>
    <p:sldId id="564" r:id="rId32"/>
    <p:sldId id="566" r:id="rId33"/>
    <p:sldId id="550" r:id="rId34"/>
    <p:sldId id="551" r:id="rId35"/>
    <p:sldId id="552" r:id="rId36"/>
    <p:sldId id="553" r:id="rId37"/>
    <p:sldId id="554" r:id="rId38"/>
    <p:sldId id="555" r:id="rId39"/>
    <p:sldId id="556" r:id="rId40"/>
    <p:sldId id="565" r:id="rId41"/>
    <p:sldId id="567" r:id="rId42"/>
    <p:sldId id="599" r:id="rId43"/>
    <p:sldId id="600" r:id="rId44"/>
    <p:sldId id="570" r:id="rId45"/>
    <p:sldId id="571" r:id="rId46"/>
    <p:sldId id="572" r:id="rId47"/>
    <p:sldId id="573" r:id="rId48"/>
    <p:sldId id="574" r:id="rId49"/>
    <p:sldId id="575" r:id="rId50"/>
    <p:sldId id="576" r:id="rId51"/>
    <p:sldId id="584" r:id="rId52"/>
    <p:sldId id="585" r:id="rId53"/>
    <p:sldId id="586" r:id="rId54"/>
    <p:sldId id="588" r:id="rId55"/>
    <p:sldId id="589" r:id="rId56"/>
    <p:sldId id="590" r:id="rId57"/>
    <p:sldId id="593" r:id="rId58"/>
    <p:sldId id="577" r:id="rId59"/>
    <p:sldId id="578" r:id="rId60"/>
    <p:sldId id="579" r:id="rId61"/>
    <p:sldId id="580" r:id="rId62"/>
    <p:sldId id="581" r:id="rId63"/>
    <p:sldId id="582" r:id="rId64"/>
    <p:sldId id="596" r:id="rId65"/>
    <p:sldId id="597" r:id="rId66"/>
    <p:sldId id="592" r:id="rId67"/>
    <p:sldId id="598" r:id="rId68"/>
    <p:sldId id="526" r:id="rId69"/>
    <p:sldId id="40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uong Nguyen QK" initials="PNQ" lastIdx="1" clrIdx="0">
    <p:extLst>
      <p:ext uri="{19B8F6BF-5375-455C-9EA6-DF929625EA0E}">
        <p15:presenceInfo xmlns:p15="http://schemas.microsoft.com/office/powerpoint/2012/main" userId="69ef065641a3c3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CCFF"/>
    <a:srgbClr val="0099CC"/>
    <a:srgbClr val="CCFF99"/>
    <a:srgbClr val="006600"/>
    <a:srgbClr val="FF5050"/>
    <a:srgbClr val="3399FF"/>
    <a:srgbClr val="009999"/>
    <a:srgbClr val="00C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0DFB6-139B-4550-860B-6C4A65CD251A}" v="8" dt="2023-04-27T01:50:25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6754" autoAdjust="0"/>
  </p:normalViewPr>
  <p:slideViewPr>
    <p:cSldViewPr>
      <p:cViewPr varScale="1">
        <p:scale>
          <a:sx n="87" d="100"/>
          <a:sy n="87" d="100"/>
        </p:scale>
        <p:origin x="126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54"/>
    </p:cViewPr>
  </p:sorter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4T23:18:38.667" idx="1">
    <p:pos x="10" y="10"/>
    <p:text>https://www.docker.com/blog/best-way-learn-docker-free-play-docker-pwd/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273A5-FFF7-4050-A4B9-B96A1947E066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B96A6-3BD2-4995-A124-9334558F94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1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85158-506A-4CA9-B4A0-24FDD7303011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B5638-020F-475C-8C4D-0618CA4EA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0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3886200" cy="4678362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800600" y="1524000"/>
            <a:ext cx="3886200" cy="4678362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69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 - Big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3886200" cy="4678362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Wingdings" pitchFamily="2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800600" y="1524000"/>
            <a:ext cx="3886200" cy="4678362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Wingdings" pitchFamily="2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67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- Big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4114800" cy="4678362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Wingdings" pitchFamily="2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er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199"/>
            <a:ext cx="3886200" cy="4221163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800600" y="1981198"/>
            <a:ext cx="3886200" cy="4221163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1600200"/>
            <a:ext cx="3886200" cy="381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800600" y="1600200"/>
            <a:ext cx="3886200" cy="38100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Different and simi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199"/>
            <a:ext cx="3886200" cy="2667001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800600" y="1981198"/>
            <a:ext cx="3886200" cy="2667001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1600200"/>
            <a:ext cx="3886200" cy="381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800600" y="1600200"/>
            <a:ext cx="3886200" cy="38100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1981200" y="4800600"/>
            <a:ext cx="5257800" cy="1371601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86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952999"/>
            <a:ext cx="7772400" cy="914401"/>
          </a:xfrm>
        </p:spPr>
        <p:txBody>
          <a:bodyPr anchor="t"/>
          <a:lstStyle>
            <a:lvl1pPr algn="l">
              <a:defRPr sz="40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267200"/>
            <a:ext cx="7772400" cy="6858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724989" y="5880100"/>
            <a:ext cx="7772400" cy="292100"/>
          </a:xfrm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678362"/>
          </a:xfrm>
        </p:spPr>
        <p:txBody>
          <a:bodyPr/>
          <a:lstStyle>
            <a:lvl2pPr marL="742950" indent="-285750">
              <a:buFont typeface="Wingdings" pitchFamily="2" charset="2"/>
              <a:buChar char="§"/>
              <a:defRPr/>
            </a:lvl2pPr>
            <a:lvl4pPr marL="1600200" indent="-228600"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678362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ent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23900" y="1536400"/>
            <a:ext cx="7696200" cy="471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Font typeface="+mj-lt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70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3733799"/>
          </a:xfrm>
        </p:spPr>
        <p:txBody>
          <a:bodyPr/>
          <a:lstStyle>
            <a:lvl2pPr marL="742950" indent="-285750">
              <a:buFont typeface="Wingdings" pitchFamily="2" charset="2"/>
              <a:buChar char="§"/>
              <a:defRPr/>
            </a:lvl2pPr>
            <a:lvl4pPr marL="1600200" indent="-228600"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&amp;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 &amp; 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2133600"/>
            <a:ext cx="3819526" cy="380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3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&amp; A - With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 &amp; 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60964"/>
            <a:ext cx="2443130" cy="243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10000" y="1988128"/>
            <a:ext cx="4572000" cy="426027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85409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678362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50000">
              <a:schemeClr val="bg1"/>
            </a:gs>
            <a:gs pos="100000">
              <a:schemeClr val="tx2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66A48-63B1-4C30-A483-2B032ED073B3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9" r:id="rId4"/>
    <p:sldLayoutId id="2147483664" r:id="rId5"/>
    <p:sldLayoutId id="2147483661" r:id="rId6"/>
    <p:sldLayoutId id="2147483670" r:id="rId7"/>
    <p:sldLayoutId id="2147483671" r:id="rId8"/>
    <p:sldLayoutId id="2147483660" r:id="rId9"/>
    <p:sldLayoutId id="2147483662" r:id="rId10"/>
    <p:sldLayoutId id="2147483665" r:id="rId11"/>
    <p:sldLayoutId id="2147483667" r:id="rId12"/>
    <p:sldLayoutId id="2147483663" r:id="rId13"/>
    <p:sldLayoutId id="2147483668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virtualization.info/en/news/2014/06/release-docker-docker-engine-1-0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atg.net/containers,virtualization,docker/2014/06/05/docker-intro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docker.com/engine/docker-overview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thoward37.me/articles/where-are-docker-images-stored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abou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bscription.packtpub.com/book/cloud_and_networking/9781800562448/2/ch02lvl1sec04/exploring-the-differences-between-wsl-1-and-2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survey-201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er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huonglamcs.com/relax/presentations/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ocker.com/what-docker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Presenter: PhuongNQK</a:t>
            </a:r>
          </a:p>
        </p:txBody>
      </p:sp>
      <p:pic>
        <p:nvPicPr>
          <p:cNvPr id="8194" name="Picture 2" descr="Image result for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40470"/>
            <a:ext cx="6179004" cy="551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dock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533400" y="338667"/>
            <a:ext cx="1984018" cy="116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dock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5188467" y="94063"/>
            <a:ext cx="1520800" cy="8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dock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7136907" y="592667"/>
            <a:ext cx="1121404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dock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3733800" y="420805"/>
            <a:ext cx="835000" cy="49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dock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2743200" y="1177961"/>
            <a:ext cx="451170" cy="2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90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088">
        <p:split orient="vert"/>
      </p:transition>
    </mc:Choice>
    <mc:Fallback xmlns="">
      <p:transition spd="slow" advTm="908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and What can               help?</a:t>
            </a:r>
            <a:endParaRPr lang="en-US" dirty="0"/>
          </a:p>
        </p:txBody>
      </p:sp>
      <p:pic>
        <p:nvPicPr>
          <p:cNvPr id="6" name="Picture 6" descr="Image result for dock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5666116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rato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12" y="3124200"/>
            <a:ext cx="1308946" cy="13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enterprise icon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724400"/>
            <a:ext cx="1905000" cy="191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1759803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Eliminate </a:t>
            </a:r>
            <a:r>
              <a:rPr lang="en-US" sz="2400" i="1" dirty="0"/>
              <a:t>“works on my machine”</a:t>
            </a:r>
            <a:r>
              <a:rPr lang="en-US" sz="2400" dirty="0"/>
              <a:t> problems when collaborating on code with co-workers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600" y="3429000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 and manage apps side-by-side in isolated containers to get better compute density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5600" y="495300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Build agile software delivery pipelines </a:t>
            </a:r>
            <a:r>
              <a:rPr lang="en-US" sz="2400">
                <a:sym typeface="Wingdings" pitchFamily="2" charset="2"/>
              </a:rPr>
              <a:t> </a:t>
            </a:r>
            <a:r>
              <a:rPr lang="en-US" sz="2400"/>
              <a:t>ship new features faster, more securely and with confidence for both Linux and Windows Server apps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2283023"/>
            <a:ext cx="72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4468" y="418802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331337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45873">
        <p:split orient="vert"/>
      </p:transition>
    </mc:Choice>
    <mc:Fallback>
      <p:transition spd="slow" advTm="145873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              do that?</a:t>
            </a:r>
          </a:p>
        </p:txBody>
      </p:sp>
      <p:pic>
        <p:nvPicPr>
          <p:cNvPr id="3" name="Picture 6" descr="Image result for dock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4953000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1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8423">
        <p:split orient="vert"/>
      </p:transition>
    </mc:Choice>
    <mc:Fallback>
      <p:transition spd="slow" advTm="18423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By refactoring </a:t>
            </a:r>
            <a:r>
              <a:rPr lang="en-US">
                <a:solidFill>
                  <a:srgbClr val="FFFF00"/>
                </a:solidFill>
              </a:rPr>
              <a:t>VM</a:t>
            </a:r>
            <a:r>
              <a:rPr lang="en-US"/>
              <a:t> architecture...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295400"/>
            <a:ext cx="6581775" cy="525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00201" y="6504801"/>
            <a:ext cx="59435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/>
              <a:t>(From </a:t>
            </a:r>
            <a:r>
              <a:rPr lang="en-US" sz="1200">
                <a:hlinkClick r:id="rId3"/>
              </a:rPr>
              <a:t>http://virtualization.info/en/news/2014/06/release-docker-docker-engine-1-0.html</a:t>
            </a:r>
            <a:r>
              <a:rPr lang="en-US" sz="1200"/>
              <a:t>)</a:t>
            </a:r>
            <a:endParaRPr lang="en-US" sz="1200" dirty="0"/>
          </a:p>
        </p:txBody>
      </p:sp>
      <p:pic>
        <p:nvPicPr>
          <p:cNvPr id="6" name="Picture 6" descr="Image result for dock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5459084" y="4572000"/>
            <a:ext cx="789316" cy="4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1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90506">
        <p:split orient="vert"/>
      </p:transition>
    </mc:Choice>
    <mc:Fallback>
      <p:transition spd="slow" advTm="190506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 to improve shareability</a:t>
            </a:r>
            <a:endParaRPr lang="en-US" dirty="0"/>
          </a:p>
        </p:txBody>
      </p:sp>
      <p:pic>
        <p:nvPicPr>
          <p:cNvPr id="1026" name="Picture 2" descr="Containers vs. Virtual Mach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609725"/>
            <a:ext cx="6181725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2600" y="5178623"/>
            <a:ext cx="563880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http://patg.net/containers,virtualization,docker/2014/06/05/docker-intro/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2895600"/>
            <a:ext cx="1219200" cy="11695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FFF00"/>
                </a:solidFill>
              </a:rPr>
              <a:t>Bins/Libs</a:t>
            </a:r>
            <a:r>
              <a:rPr lang="en-US" sz="1400"/>
              <a:t> and </a:t>
            </a:r>
            <a:r>
              <a:rPr lang="en-US" sz="1400">
                <a:solidFill>
                  <a:srgbClr val="FFFF00"/>
                </a:solidFill>
              </a:rPr>
              <a:t>Guest OS</a:t>
            </a:r>
            <a:r>
              <a:rPr lang="en-US" sz="1400"/>
              <a:t> layers cannot be shared between </a:t>
            </a:r>
            <a:r>
              <a:rPr lang="en-US" sz="1400">
                <a:solidFill>
                  <a:srgbClr val="FFC000"/>
                </a:solidFill>
              </a:rPr>
              <a:t>VMs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72400" y="2869049"/>
            <a:ext cx="1219200" cy="11695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FFF00"/>
                </a:solidFill>
              </a:rPr>
              <a:t>Bins/Libs</a:t>
            </a:r>
            <a:r>
              <a:rPr lang="en-US" sz="1400"/>
              <a:t> layers are shareable between </a:t>
            </a:r>
            <a:r>
              <a:rPr lang="en-US" sz="1400">
                <a:solidFill>
                  <a:srgbClr val="FFC000"/>
                </a:solidFill>
              </a:rPr>
              <a:t>Containers</a:t>
            </a:r>
          </a:p>
        </p:txBody>
      </p:sp>
      <p:pic>
        <p:nvPicPr>
          <p:cNvPr id="8" name="Picture 6" descr="Image result for dock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6945178" y="1828800"/>
            <a:ext cx="446222" cy="2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dock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304800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09800" y="5638800"/>
            <a:ext cx="4724400" cy="9541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As a result, Docker has the combined strengths of:</a:t>
            </a:r>
          </a:p>
          <a:p>
            <a:r>
              <a:rPr lang="en-US" sz="1400"/>
              <a:t>- </a:t>
            </a:r>
            <a:r>
              <a:rPr lang="en-US" sz="1400">
                <a:solidFill>
                  <a:srgbClr val="FFFF00"/>
                </a:solidFill>
              </a:rPr>
              <a:t>VMs: </a:t>
            </a:r>
            <a:r>
              <a:rPr lang="en-US" sz="1400"/>
              <a:t>provide a </a:t>
            </a:r>
            <a:r>
              <a:rPr lang="en-US" sz="1400">
                <a:solidFill>
                  <a:srgbClr val="FFC000"/>
                </a:solidFill>
              </a:rPr>
              <a:t>portable</a:t>
            </a:r>
            <a:r>
              <a:rPr lang="en-US" sz="1400"/>
              <a:t> environment</a:t>
            </a:r>
          </a:p>
          <a:p>
            <a:r>
              <a:rPr lang="en-US" sz="1400"/>
              <a:t>- </a:t>
            </a:r>
            <a:r>
              <a:rPr lang="en-US" sz="1400">
                <a:solidFill>
                  <a:srgbClr val="FFFF00"/>
                </a:solidFill>
              </a:rPr>
              <a:t>Processes:</a:t>
            </a:r>
            <a:r>
              <a:rPr lang="en-US" sz="1400"/>
              <a:t> are much </a:t>
            </a:r>
            <a:r>
              <a:rPr lang="en-US" sz="1400">
                <a:solidFill>
                  <a:srgbClr val="FFC000"/>
                </a:solidFill>
              </a:rPr>
              <a:t>faster </a:t>
            </a:r>
            <a:r>
              <a:rPr lang="en-US" sz="1400"/>
              <a:t>and more </a:t>
            </a:r>
            <a:r>
              <a:rPr lang="en-US" sz="1400">
                <a:solidFill>
                  <a:srgbClr val="FFC000"/>
                </a:solidFill>
              </a:rPr>
              <a:t>lightweight</a:t>
            </a:r>
            <a:r>
              <a:rPr lang="en-US" sz="1400"/>
              <a:t> than VMs</a:t>
            </a:r>
          </a:p>
          <a:p>
            <a:r>
              <a:rPr lang="en-US" sz="1400"/>
              <a:t>- </a:t>
            </a:r>
            <a:r>
              <a:rPr lang="en-US" sz="1400">
                <a:solidFill>
                  <a:srgbClr val="FFFF00"/>
                </a:solidFill>
              </a:rPr>
              <a:t>app-get:</a:t>
            </a:r>
            <a:r>
              <a:rPr lang="en-US" sz="1400"/>
              <a:t> can download apps from the </a:t>
            </a:r>
            <a:r>
              <a:rPr lang="en-US" sz="1400">
                <a:solidFill>
                  <a:srgbClr val="FFC000"/>
                </a:solidFill>
              </a:rPr>
              <a:t>Internet</a:t>
            </a:r>
            <a:r>
              <a:rPr lang="en-US" sz="1400"/>
              <a:t> fast and easily</a:t>
            </a:r>
          </a:p>
        </p:txBody>
      </p:sp>
    </p:spTree>
    <p:extLst>
      <p:ext uri="{BB962C8B-B14F-4D97-AF65-F5344CB8AC3E}">
        <p14:creationId xmlns:p14="http://schemas.microsoft.com/office/powerpoint/2010/main" val="2751469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4383">
        <p:split orient="vert"/>
      </p:transition>
    </mc:Choice>
    <mc:Fallback>
      <p:transition spd="slow" advTm="134383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to know more.</a:t>
            </a:r>
          </a:p>
        </p:txBody>
      </p:sp>
      <p:pic>
        <p:nvPicPr>
          <p:cNvPr id="3" name="Picture 6" descr="Image result for dock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762000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6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602">
        <p:split orient="vert"/>
      </p:transition>
    </mc:Choice>
    <mc:Fallback xmlns="">
      <p:transition spd="slow" advTm="7602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" y="1752600"/>
            <a:ext cx="8610600" cy="5029200"/>
            <a:chOff x="228600" y="1752600"/>
            <a:chExt cx="8610600" cy="5029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1752600"/>
              <a:ext cx="8534400" cy="45433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Left Brace 6"/>
            <p:cNvSpPr/>
            <p:nvPr/>
          </p:nvSpPr>
          <p:spPr>
            <a:xfrm rot="16200000">
              <a:off x="3200401" y="3200400"/>
              <a:ext cx="228600" cy="6172201"/>
            </a:xfrm>
            <a:prstGeom prst="leftBrac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14600" y="6400800"/>
              <a:ext cx="1676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Docker Engine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29400" y="4024283"/>
              <a:ext cx="1981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Docker Hub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Docker Cloud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Docker Store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Trusted Registry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Private Registry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Local Registry</a:t>
              </a:r>
            </a:p>
          </p:txBody>
        </p:sp>
      </p:grpSp>
      <p:pic>
        <p:nvPicPr>
          <p:cNvPr id="11" name="Picture 6" descr="Image result for dock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762000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25484" y="1521023"/>
            <a:ext cx="429451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https://docs.docker.com/engine/docker-overview/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595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3674">
        <p:split orient="vert"/>
      </p:transition>
    </mc:Choice>
    <mc:Fallback>
      <p:transition spd="slow" advTm="173674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</a:t>
            </a:r>
          </a:p>
          <a:p>
            <a:pPr lvl="1"/>
            <a:r>
              <a:rPr lang="en-US" dirty="0"/>
              <a:t>Dockerfile, image</a:t>
            </a:r>
          </a:p>
          <a:p>
            <a:r>
              <a:rPr lang="en-US" dirty="0"/>
              <a:t>Ship</a:t>
            </a:r>
          </a:p>
          <a:p>
            <a:pPr lvl="1"/>
            <a:r>
              <a:rPr lang="en-US" dirty="0"/>
              <a:t>Registry, repository</a:t>
            </a:r>
          </a:p>
          <a:p>
            <a:pPr lvl="1"/>
            <a:r>
              <a:rPr lang="en-US" dirty="0"/>
              <a:t>Docker ID</a:t>
            </a:r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Engine</a:t>
            </a:r>
          </a:p>
          <a:p>
            <a:pPr lvl="1"/>
            <a:r>
              <a:rPr lang="en-US" dirty="0"/>
              <a:t>Container, machine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yml</a:t>
            </a:r>
            <a:r>
              <a:rPr lang="en-US" dirty="0"/>
              <a:t>, service, stack (service group), node – swarm</a:t>
            </a:r>
          </a:p>
        </p:txBody>
      </p:sp>
      <p:pic>
        <p:nvPicPr>
          <p:cNvPr id="4" name="Picture 6" descr="Image result for dock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762000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28800" y="6096000"/>
            <a:ext cx="54864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https://docs.docker.com/engine/docker-overview/</a:t>
            </a:r>
            <a:br>
              <a:rPr lang="en-US" sz="1400" dirty="0">
                <a:hlinkClick r:id="rId3"/>
              </a:rPr>
            </a:br>
            <a:r>
              <a:rPr lang="en-US" sz="1400" dirty="0">
                <a:hlinkClick r:id="rId3"/>
              </a:rPr>
              <a:t>http://blog.thoward37.me/articles/where-are-docker-images-stored/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130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52386">
        <p:split orient="vert"/>
      </p:transition>
    </mc:Choice>
    <mc:Fallback>
      <p:transition spd="slow" advTm="252386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53721"/>
            <a:ext cx="9220200" cy="65002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33600" y="6477000"/>
            <a:ext cx="487680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http://files.zeroturnaround.com/pdf/zt_docker_cheat_sheet.pdf</a:t>
            </a:r>
          </a:p>
        </p:txBody>
      </p:sp>
    </p:spTree>
    <p:extLst>
      <p:ext uri="{BB962C8B-B14F-4D97-AF65-F5344CB8AC3E}">
        <p14:creationId xmlns:p14="http://schemas.microsoft.com/office/powerpoint/2010/main" val="38711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4855">
        <p:split orient="vert"/>
      </p:transition>
    </mc:Choice>
    <mc:Fallback>
      <p:transition spd="slow" advTm="24855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started with               ?</a:t>
            </a:r>
          </a:p>
        </p:txBody>
      </p:sp>
      <p:pic>
        <p:nvPicPr>
          <p:cNvPr id="3" name="Picture 6" descr="Image result for dock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6732916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56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961">
        <p:split orient="vert"/>
      </p:transition>
    </mc:Choice>
    <mc:Fallback xmlns="">
      <p:transition spd="slow" advTm="4961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3A8D-A446-4088-8BCE-43951EB0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Getting started - TODOs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E1FA-73CB-4DEC-9B7D-511E42EC8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Install Docker</a:t>
            </a:r>
          </a:p>
          <a:p>
            <a:r>
              <a:rPr lang="en-ID" dirty="0"/>
              <a:t>Register a Docker ID</a:t>
            </a:r>
          </a:p>
          <a:p>
            <a:r>
              <a:rPr lang="en-ID" dirty="0"/>
              <a:t>Get used to basic commands</a:t>
            </a:r>
          </a:p>
          <a:p>
            <a:pPr lvl="1"/>
            <a:r>
              <a:rPr lang="en-ID" dirty="0"/>
              <a:t>Run an existing image</a:t>
            </a:r>
          </a:p>
          <a:p>
            <a:pPr lvl="1"/>
            <a:r>
              <a:rPr lang="en-ID" dirty="0"/>
              <a:t>Build a new image and push it to Docker Hub</a:t>
            </a:r>
          </a:p>
          <a:p>
            <a:r>
              <a:rPr lang="en-ID" dirty="0"/>
              <a:t>Have a look at Docker Hub</a:t>
            </a:r>
          </a:p>
          <a:p>
            <a:r>
              <a:rPr lang="en-ID" dirty="0"/>
              <a:t>Play with Docker Lab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853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4143">
        <p:split orient="vert"/>
      </p:transition>
    </mc:Choice>
    <mc:Fallback>
      <p:transition spd="slow" advTm="34143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 to</a:t>
            </a:r>
          </a:p>
          <a:p>
            <a:pPr lvl="1"/>
            <a:r>
              <a:rPr lang="en-US" dirty="0"/>
              <a:t>The basics of Docker</a:t>
            </a:r>
          </a:p>
          <a:p>
            <a:r>
              <a:rPr lang="en-US" dirty="0"/>
              <a:t>At the end of this presentation, you will know</a:t>
            </a:r>
          </a:p>
          <a:p>
            <a:pPr lvl="1"/>
            <a:r>
              <a:rPr lang="en-US" dirty="0"/>
              <a:t>What Docker is</a:t>
            </a:r>
          </a:p>
          <a:p>
            <a:pPr lvl="1"/>
            <a:r>
              <a:rPr lang="en-US" dirty="0"/>
              <a:t>What Docker can do </a:t>
            </a:r>
          </a:p>
          <a:p>
            <a:pPr lvl="1"/>
            <a:r>
              <a:rPr lang="en-US" dirty="0"/>
              <a:t>How to work with Docker</a:t>
            </a:r>
          </a:p>
          <a:p>
            <a:pPr lvl="1"/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192">
        <p:split orient="vert"/>
      </p:transition>
    </mc:Choice>
    <mc:Fallback>
      <p:transition spd="slow" advTm="1719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E618B-EAFD-4020-9362-67EF1264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Install Docker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9478F-C55F-4452-9F10-12D1EFA2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1" y="1310186"/>
            <a:ext cx="8291278" cy="5243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427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787">
        <p:split orient="vert"/>
      </p:transition>
    </mc:Choice>
    <mc:Fallback xmlns="">
      <p:transition spd="slow" advTm="8787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E618B-EAFD-4020-9362-67EF1264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Install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97373-40F1-4487-9F62-B5D10DCE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7467600" cy="5548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80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324">
        <p:split orient="vert"/>
      </p:transition>
    </mc:Choice>
    <mc:Fallback>
      <p:transition spd="slow" advTm="12324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E618B-EAFD-4020-9362-67EF1264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Install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3CE48-79D9-4114-9264-AB45B45F7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0630"/>
            <a:ext cx="7620000" cy="5275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B78AF-561C-42C8-BF14-B906B9CFF2BF}"/>
              </a:ext>
            </a:extLst>
          </p:cNvPr>
          <p:cNvSpPr txBox="1"/>
          <p:nvPr/>
        </p:nvSpPr>
        <p:spPr>
          <a:xfrm>
            <a:off x="2362200" y="3200400"/>
            <a:ext cx="5791200" cy="1600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- WSL = </a:t>
            </a:r>
            <a:r>
              <a:rPr lang="en-US" sz="1400" dirty="0">
                <a:solidFill>
                  <a:srgbClr val="0000FF"/>
                </a:solidFill>
              </a:rPr>
              <a:t>W</a:t>
            </a:r>
            <a:r>
              <a:rPr lang="en-US" sz="1400" dirty="0"/>
              <a:t>indows </a:t>
            </a:r>
            <a:r>
              <a:rPr lang="en-US" sz="1400" dirty="0">
                <a:solidFill>
                  <a:srgbClr val="0000FF"/>
                </a:solidFill>
              </a:rPr>
              <a:t>S</a:t>
            </a:r>
            <a:r>
              <a:rPr lang="en-US" sz="1400" dirty="0"/>
              <a:t>ubsystem for </a:t>
            </a:r>
            <a:r>
              <a:rPr lang="en-US" sz="1400" dirty="0">
                <a:solidFill>
                  <a:srgbClr val="0000FF"/>
                </a:solidFill>
              </a:rPr>
              <a:t>L</a:t>
            </a:r>
            <a:r>
              <a:rPr lang="en-US" sz="1400" dirty="0"/>
              <a:t>inux. Until now there are 2 versions of WSL and Docker has better support for WSL 2. Thank to WSL 2, you can enjoy the same Docker Desktop experience in Win 10 Home and Pro.</a:t>
            </a:r>
            <a:br>
              <a:rPr lang="en-US" sz="1400" dirty="0"/>
            </a:br>
            <a:r>
              <a:rPr lang="en-US" sz="1400" dirty="0"/>
              <a:t>- For more on WSL, see:</a:t>
            </a:r>
          </a:p>
          <a:p>
            <a:r>
              <a:rPr lang="en-US" sz="1400" dirty="0">
                <a:hlinkClick r:id="rId3"/>
              </a:rPr>
              <a:t>https://docs.microsoft.com/en-us/windows/wsl/about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https://subscription.packtpub.com/book/cloud_and_networking/9781800562448/2/ch02lvl1sec04/exploring-the-differences-between-wsl-1-and-2</a:t>
            </a:r>
            <a:r>
              <a:rPr lang="en-US" sz="1400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B652CC-79C2-42C2-9354-BA34B1D23276}"/>
              </a:ext>
            </a:extLst>
          </p:cNvPr>
          <p:cNvCxnSpPr>
            <a:cxnSpLocks/>
          </p:cNvCxnSpPr>
          <p:nvPr/>
        </p:nvCxnSpPr>
        <p:spPr>
          <a:xfrm>
            <a:off x="4419600" y="259080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1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9242">
        <p:split orient="vert"/>
      </p:transition>
    </mc:Choice>
    <mc:Fallback>
      <p:transition spd="slow" advTm="69242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E618B-EAFD-4020-9362-67EF1264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Install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3EF62-5282-4FD8-958E-B89EE782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740"/>
            <a:ext cx="7467600" cy="5169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0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44">
        <p:split orient="vert"/>
      </p:transition>
    </mc:Choice>
    <mc:Fallback xmlns="">
      <p:transition spd="slow" advTm="8044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E618B-EAFD-4020-9362-67EF1264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Install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7631F-8F43-4AC6-B028-69D0FA83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0630"/>
            <a:ext cx="7620000" cy="5275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61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392">
        <p:split orient="vert"/>
      </p:transition>
    </mc:Choice>
    <mc:Fallback xmlns="">
      <p:transition spd="slow" advTm="8392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9901-1822-41A4-968B-2E9F2D81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 Windows, also install WSL2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1EBCC-55DC-4BB3-B9EF-A9D8705E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8" y="2232451"/>
            <a:ext cx="8236204" cy="3025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58BEAF-4EA2-46F6-A6F2-76118EB78104}"/>
              </a:ext>
            </a:extLst>
          </p:cNvPr>
          <p:cNvSpPr txBox="1"/>
          <p:nvPr/>
        </p:nvSpPr>
        <p:spPr>
          <a:xfrm>
            <a:off x="1371600" y="5407223"/>
            <a:ext cx="640080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guide may help: </a:t>
            </a:r>
            <a:r>
              <a:rPr lang="en-US" sz="1400" dirty="0">
                <a:hlinkClick r:id="rId3"/>
              </a:rPr>
              <a:t>https://docs.microsoft.com/en-us/windows/wsl/install-win10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254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5900">
        <p:split orient="vert"/>
      </p:transition>
    </mc:Choice>
    <mc:Fallback>
      <p:transition spd="slow" advTm="25900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Integrate Docker with WSL2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A6B54-FA3B-4F78-AF59-6360CB55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65262"/>
            <a:ext cx="5029200" cy="5459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93086-C4CE-4095-8AA0-FCAFC5884E7A}"/>
              </a:ext>
            </a:extLst>
          </p:cNvPr>
          <p:cNvSpPr txBox="1"/>
          <p:nvPr/>
        </p:nvSpPr>
        <p:spPr>
          <a:xfrm>
            <a:off x="5791200" y="4800600"/>
            <a:ext cx="205740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Right-click this icon to open the context menu for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13991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2045">
        <p:split orient="vert"/>
      </p:transition>
    </mc:Choice>
    <mc:Fallback>
      <p:transition spd="slow" advTm="22045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Integrate Docker with WSL2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ED8D3-FE09-4F3D-843A-373D0B45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63450"/>
            <a:ext cx="8839200" cy="508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768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156">
        <p:split orient="vert"/>
      </p:transition>
    </mc:Choice>
    <mc:Fallback>
      <p:transition spd="slow" advTm="12156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Integrate Docker with WSL2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B97F5-8658-4094-BC1B-EFD485DE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508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27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6300">
        <p:split orient="vert"/>
      </p:transition>
    </mc:Choice>
    <mc:Fallback>
      <p:transition spd="slow" advTm="26300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Integrate Docker with WSL2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A251A-1EFE-4769-A1C0-AFAA5905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14" y="1219200"/>
            <a:ext cx="3629572" cy="5486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45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978">
        <p:split orient="vert"/>
      </p:transition>
    </mc:Choice>
    <mc:Fallback xmlns="">
      <p:transition spd="slow" advTm="5978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view of Docker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382000" cy="524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60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2617">
        <p:split orient="vert"/>
      </p:transition>
    </mc:Choice>
    <mc:Fallback>
      <p:transition spd="slow" advTm="52617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Integrate Docker with WSL2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DC00A-B81D-4618-AAC1-FA194306AA2C}"/>
              </a:ext>
            </a:extLst>
          </p:cNvPr>
          <p:cNvGrpSpPr/>
          <p:nvPr/>
        </p:nvGrpSpPr>
        <p:grpSpPr>
          <a:xfrm>
            <a:off x="152400" y="2034176"/>
            <a:ext cx="8915400" cy="4130821"/>
            <a:chOff x="152400" y="2034176"/>
            <a:chExt cx="8915400" cy="4130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D2E306-09C1-4739-B0A8-5042BA3E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034176"/>
              <a:ext cx="8839200" cy="39856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E24B5B-8DD5-42F1-AA31-DED862FDF747}"/>
                </a:ext>
              </a:extLst>
            </p:cNvPr>
            <p:cNvSpPr txBox="1"/>
            <p:nvPr/>
          </p:nvSpPr>
          <p:spPr>
            <a:xfrm>
              <a:off x="6477001" y="5334000"/>
              <a:ext cx="2590799" cy="8309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1600" dirty="0"/>
                <a:t>Later, when you want to work with this distro, you can click this Launch button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EF4B597-94A6-48E7-B03D-DE226989E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3276600"/>
              <a:ext cx="0" cy="205740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368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2480">
        <p:split orient="vert"/>
      </p:transition>
    </mc:Choice>
    <mc:Fallback>
      <p:transition spd="slow" advTm="22480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Integrate Docker with WSL2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4619A-04D1-495A-AD69-68ACC444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508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4289D9-297D-44F4-8B64-40AA7809EFD8}"/>
              </a:ext>
            </a:extLst>
          </p:cNvPr>
          <p:cNvSpPr/>
          <p:nvPr/>
        </p:nvSpPr>
        <p:spPr>
          <a:xfrm>
            <a:off x="7543800" y="5867400"/>
            <a:ext cx="91440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B73C75-9858-4E0E-A235-D74380797DFD}"/>
              </a:ext>
            </a:extLst>
          </p:cNvPr>
          <p:cNvCxnSpPr/>
          <p:nvPr/>
        </p:nvCxnSpPr>
        <p:spPr>
          <a:xfrm>
            <a:off x="4343400" y="3810000"/>
            <a:ext cx="3200400" cy="2057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E8975B-BF10-4EB8-B462-2544A4DEAB60}"/>
              </a:ext>
            </a:extLst>
          </p:cNvPr>
          <p:cNvSpPr txBox="1"/>
          <p:nvPr/>
        </p:nvSpPr>
        <p:spPr>
          <a:xfrm>
            <a:off x="6553200" y="4267756"/>
            <a:ext cx="2305050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After Windows has restarted, we are done with Docker Desktop installation.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771E98-D157-414A-BE6D-50433CCFA057}"/>
              </a:ext>
            </a:extLst>
          </p:cNvPr>
          <p:cNvCxnSpPr>
            <a:cxnSpLocks/>
          </p:cNvCxnSpPr>
          <p:nvPr/>
        </p:nvCxnSpPr>
        <p:spPr>
          <a:xfrm flipV="1">
            <a:off x="8153400" y="5006420"/>
            <a:ext cx="0" cy="8609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8059">
        <p:split orient="vert"/>
      </p:transition>
    </mc:Choice>
    <mc:Fallback>
      <p:transition spd="slow" advTm="28059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9FCC-68E3-4C50-AD25-2DD98441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Optionally, install Windows Terminal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70F31-1EA6-4D09-94ED-77BF81318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13155"/>
            <a:ext cx="5662151" cy="3238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E12EF-402D-4DD6-9A8A-02B0DE507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06" b="27494"/>
          <a:stretch/>
        </p:blipFill>
        <p:spPr>
          <a:xfrm>
            <a:off x="3012142" y="3224947"/>
            <a:ext cx="5909618" cy="3436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138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9337">
        <p:split orient="vert"/>
      </p:transition>
    </mc:Choice>
    <mc:Fallback>
      <p:transition spd="slow" advTm="59337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‘Getting started’ by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04192-3ADE-4406-8975-47DFB85D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36246"/>
            <a:ext cx="8839200" cy="5089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19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6252">
        <p:split orient="vert"/>
      </p:transition>
    </mc:Choice>
    <mc:Fallback>
      <p:transition spd="slow" advTm="26252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‘Getting started’ by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FED85-4C4A-4C35-883D-1307D2E8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3" y="1524000"/>
            <a:ext cx="8872594" cy="487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4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987">
        <p:split orient="vert"/>
      </p:transition>
    </mc:Choice>
    <mc:Fallback xmlns="">
      <p:transition spd="slow" advTm="2987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‘Getting started’ by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2E059-42DF-4AD8-B873-82C2F040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33576"/>
            <a:ext cx="8839200" cy="4867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93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448">
        <p:split orient="vert"/>
      </p:transition>
    </mc:Choice>
    <mc:Fallback xmlns="">
      <p:transition spd="slow" advTm="2448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‘Getting started’ by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61C20-CB72-4996-990B-C1F368FD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839200" cy="508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7E2598-0CAA-408C-9556-0D6944536494}"/>
              </a:ext>
            </a:extLst>
          </p:cNvPr>
          <p:cNvSpPr/>
          <p:nvPr/>
        </p:nvSpPr>
        <p:spPr>
          <a:xfrm>
            <a:off x="3048000" y="2971800"/>
            <a:ext cx="762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602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4051">
        <p:split orient="vert"/>
      </p:transition>
    </mc:Choice>
    <mc:Fallback>
      <p:transition spd="slow" advTm="44051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‘Getting started’ by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24354-59B7-4200-B765-E3CA8568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22103"/>
            <a:ext cx="5943600" cy="3581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62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149">
        <p:split orient="vert"/>
      </p:transition>
    </mc:Choice>
    <mc:Fallback>
      <p:transition spd="slow" advTm="17149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‘Getting started’ by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CD2C9-1589-4685-B189-9913AB29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7250"/>
            <a:ext cx="8839200" cy="508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AABA8D-F842-4F4A-B970-26D9A5580FAF}"/>
              </a:ext>
            </a:extLst>
          </p:cNvPr>
          <p:cNvSpPr/>
          <p:nvPr/>
        </p:nvSpPr>
        <p:spPr>
          <a:xfrm>
            <a:off x="2819400" y="5867400"/>
            <a:ext cx="1219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687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9305">
        <p:split orient="vert"/>
      </p:transition>
    </mc:Choice>
    <mc:Fallback>
      <p:transition spd="slow" advTm="19305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A04-F9A5-492B-A782-08143ED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Docker Desktop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D494A-CBAA-4397-86CC-2441F251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7250"/>
            <a:ext cx="8839200" cy="508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655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2342">
        <p:split orient="vert"/>
      </p:transition>
    </mc:Choice>
    <mc:Fallback>
      <p:transition spd="slow" advTm="52342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helped…</a:t>
            </a:r>
          </a:p>
        </p:txBody>
      </p:sp>
      <p:pic>
        <p:nvPicPr>
          <p:cNvPr id="11266" name="Picture 2" descr="Image result for dock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9" y="1676400"/>
            <a:ext cx="8624840" cy="42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47521" y="6245423"/>
            <a:ext cx="3448957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/>
              <a:t>More: </a:t>
            </a:r>
            <a:r>
              <a:rPr lang="en-US" sz="1400" dirty="0">
                <a:hlinkClick r:id="rId3"/>
              </a:rPr>
              <a:t>https://www.docker.com/survey-2016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44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2084">
        <p:split orient="vert"/>
      </p:transition>
    </mc:Choice>
    <mc:Fallback>
      <p:transition spd="slow" advTm="42084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1FF4-9594-438D-A352-68715570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‘Getting started’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0B7B6-3803-41AE-AF75-7BD2EC03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14892"/>
            <a:ext cx="8991600" cy="5238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43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6925">
        <p:split orient="vert"/>
      </p:transition>
    </mc:Choice>
    <mc:Fallback>
      <p:transition spd="slow" advTm="236925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DD3E-09B6-4A68-BA40-476F10DB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‘Getting started’ in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EA0DF-58AF-4B4F-8481-B298D9EF5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97307"/>
            <a:ext cx="8991600" cy="4803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4A4B7-82FD-4C3D-B9FD-A2EA608DC1B7}"/>
              </a:ext>
            </a:extLst>
          </p:cNvPr>
          <p:cNvSpPr txBox="1"/>
          <p:nvPr/>
        </p:nvSpPr>
        <p:spPr>
          <a:xfrm>
            <a:off x="6019800" y="2362200"/>
            <a:ext cx="28194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Docker container can contain an environment for a web / console / desktop application to run either forever or just one time.</a:t>
            </a:r>
          </a:p>
        </p:txBody>
      </p:sp>
    </p:spTree>
    <p:extLst>
      <p:ext uri="{BB962C8B-B14F-4D97-AF65-F5344CB8AC3E}">
        <p14:creationId xmlns:p14="http://schemas.microsoft.com/office/powerpoint/2010/main" val="43974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5615">
        <p:split orient="vert"/>
      </p:transition>
    </mc:Choice>
    <mc:Fallback>
      <p:transition spd="slow" advTm="55615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2673F26-5D7F-4930-A32B-D87E3504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txBody>
          <a:bodyPr/>
          <a:lstStyle/>
          <a:p>
            <a:r>
              <a:rPr lang="en-ID" dirty="0"/>
              <a:t>‘Getting started’ in action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D9D3F-4A11-4D14-BAA4-06FE237A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6" y="1189036"/>
            <a:ext cx="8965948" cy="559276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884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915">
        <p:split orient="vert"/>
      </p:transition>
    </mc:Choice>
    <mc:Fallback>
      <p:transition spd="slow" advTm="29915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2673F26-5D7F-4930-A32B-D87E3504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txBody>
          <a:bodyPr/>
          <a:lstStyle/>
          <a:p>
            <a:r>
              <a:rPr lang="en-ID" dirty="0"/>
              <a:t>‘Getting started’ in action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12631-74FD-459A-B27E-8909EF41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" y="1295402"/>
            <a:ext cx="8998714" cy="533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21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8493">
        <p:split orient="vert"/>
      </p:transition>
    </mc:Choice>
    <mc:Fallback>
      <p:transition spd="slow" advTm="18493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2ECD7-E79C-4303-9C8C-A7466BB1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9"/>
          <a:stretch/>
        </p:blipFill>
        <p:spPr>
          <a:xfrm>
            <a:off x="150126" y="56220"/>
            <a:ext cx="8843748" cy="672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8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77824">
        <p:split orient="vert"/>
      </p:transition>
    </mc:Choice>
    <mc:Fallback>
      <p:transition spd="slow" advTm="277824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55C0F-6CB3-41CE-B0AD-41066D7D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4800"/>
            <a:ext cx="8991600" cy="624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40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6228">
        <p:split orient="vert"/>
      </p:transition>
    </mc:Choice>
    <mc:Fallback>
      <p:transition spd="slow" advTm="66228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08D3B-D3DE-4D03-BA49-AB0DBF254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21996" r="15833" b="21998"/>
          <a:stretch/>
        </p:blipFill>
        <p:spPr>
          <a:xfrm>
            <a:off x="146050" y="533400"/>
            <a:ext cx="8851900" cy="579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7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5856">
        <p:split orient="vert"/>
      </p:transition>
    </mc:Choice>
    <mc:Fallback>
      <p:transition spd="slow" advTm="115856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5E399-0432-4B45-B8E8-23D4A217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81000"/>
            <a:ext cx="8991600" cy="609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30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4261">
        <p:split orient="vert"/>
      </p:transition>
    </mc:Choice>
    <mc:Fallback>
      <p:transition spd="slow" advTm="74261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3C3E4-ACFA-4CF7-8465-80927F07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81000"/>
            <a:ext cx="8991600" cy="609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92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80188">
        <p:split orient="vert"/>
      </p:transition>
    </mc:Choice>
    <mc:Fallback>
      <p:transition spd="slow" advTm="80188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0576C-11E8-4B36-96F0-2313E789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2" y="381000"/>
            <a:ext cx="8874316" cy="609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23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123">
        <p:split orient="vert"/>
      </p:transition>
    </mc:Choice>
    <mc:Fallback>
      <p:transition spd="slow" advTm="17123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754F-B5BF-4AF1-81EA-E7BBDB31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Docker is widely used…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EDB0A-6746-4D20-81AC-EE975348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04" y="1219200"/>
            <a:ext cx="8382592" cy="5210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AC62B7-07B1-4591-9B13-09C31EE9C631}"/>
              </a:ext>
            </a:extLst>
          </p:cNvPr>
          <p:cNvSpPr/>
          <p:nvPr/>
        </p:nvSpPr>
        <p:spPr>
          <a:xfrm>
            <a:off x="2847521" y="6474023"/>
            <a:ext cx="329481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>
                <a:hlinkClick r:id="rId3"/>
              </a:rPr>
              <a:t>https://docker.com/</a:t>
            </a:r>
            <a:r>
              <a:rPr lang="en-US" sz="1400" dirty="0"/>
              <a:t> on 17-Mar-2021</a:t>
            </a:r>
          </a:p>
        </p:txBody>
      </p:sp>
    </p:spTree>
    <p:extLst>
      <p:ext uri="{BB962C8B-B14F-4D97-AF65-F5344CB8AC3E}">
        <p14:creationId xmlns:p14="http://schemas.microsoft.com/office/powerpoint/2010/main" val="472057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829">
        <p:split orient="vert"/>
      </p:transition>
    </mc:Choice>
    <mc:Fallback>
      <p:transition spd="slow" advTm="15829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4D51B-9D15-4570-9283-01C45B6DF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60"/>
          <a:stretch/>
        </p:blipFill>
        <p:spPr>
          <a:xfrm>
            <a:off x="152400" y="304800"/>
            <a:ext cx="8839200" cy="624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429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8733">
        <p:split orient="vert"/>
      </p:transition>
    </mc:Choice>
    <mc:Fallback>
      <p:transition spd="slow" advTm="108733">
        <p:split orient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CF707-DFE7-46C0-8DC2-125B8C5D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8410"/>
          <a:stretch/>
        </p:blipFill>
        <p:spPr>
          <a:xfrm>
            <a:off x="90488" y="299058"/>
            <a:ext cx="8963025" cy="625988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9C5A1-9026-430A-88B2-9C9794E02F4C}"/>
              </a:ext>
            </a:extLst>
          </p:cNvPr>
          <p:cNvSpPr txBox="1"/>
          <p:nvPr/>
        </p:nvSpPr>
        <p:spPr>
          <a:xfrm>
            <a:off x="5928519" y="1447800"/>
            <a:ext cx="2819400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Docker Hub is a huge public source of Docker repositories. A Docker ID is required when you want to push a Docker image to Docker Hub, but is not required when you want to pull.</a:t>
            </a:r>
          </a:p>
        </p:txBody>
      </p:sp>
    </p:spTree>
    <p:extLst>
      <p:ext uri="{BB962C8B-B14F-4D97-AF65-F5344CB8AC3E}">
        <p14:creationId xmlns:p14="http://schemas.microsoft.com/office/powerpoint/2010/main" val="331934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6851">
        <p:split orient="vert"/>
      </p:transition>
    </mc:Choice>
    <mc:Fallback>
      <p:transition spd="slow" advTm="66851">
        <p:split orient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CF5EE-88B5-43CC-A255-068504C2C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31" b="11922"/>
          <a:stretch/>
        </p:blipFill>
        <p:spPr>
          <a:xfrm>
            <a:off x="152400" y="227118"/>
            <a:ext cx="8839200" cy="6477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04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4944">
        <p:split orient="vert"/>
      </p:transition>
    </mc:Choice>
    <mc:Fallback>
      <p:transition spd="slow" advTm="94944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52DF1-3F5A-491C-8AD1-0D1F86F09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00" b="12042"/>
          <a:stretch/>
        </p:blipFill>
        <p:spPr>
          <a:xfrm>
            <a:off x="0" y="116709"/>
            <a:ext cx="9067800" cy="6246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41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5242">
        <p:split orient="vert"/>
      </p:transition>
    </mc:Choice>
    <mc:Fallback>
      <p:transition spd="slow" advTm="105242">
        <p:split orient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206F9-7E74-4F94-9B13-45F0B64E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33" b="17793"/>
          <a:stretch/>
        </p:blipFill>
        <p:spPr>
          <a:xfrm>
            <a:off x="76200" y="116709"/>
            <a:ext cx="8915400" cy="6501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4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3052">
        <p:split orient="vert"/>
      </p:transition>
    </mc:Choice>
    <mc:Fallback>
      <p:transition spd="slow" advTm="93052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BAE03-5C44-45AC-9FD4-3367B9CF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" y="191428"/>
            <a:ext cx="8964664" cy="6494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619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694">
        <p:split orient="vert"/>
      </p:transition>
    </mc:Choice>
    <mc:Fallback xmlns="">
      <p:transition spd="slow" advTm="8694">
        <p:split orient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B72E1-5B82-452A-934B-C612C30AF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5" r="22178"/>
          <a:stretch/>
        </p:blipFill>
        <p:spPr>
          <a:xfrm>
            <a:off x="52949" y="533400"/>
            <a:ext cx="8959018" cy="6027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5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3144">
        <p:split orient="vert"/>
      </p:transition>
    </mc:Choice>
    <mc:Fallback>
      <p:transition spd="slow" advTm="33144">
        <p:split orient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no machine to test              ?</a:t>
            </a:r>
          </a:p>
        </p:txBody>
      </p:sp>
      <p:pic>
        <p:nvPicPr>
          <p:cNvPr id="3" name="Picture 6" descr="Image result for dock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6732916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3267">
        <p:split orient="vert"/>
      </p:transition>
    </mc:Choice>
    <mc:Fallback>
      <p:transition spd="slow" advTm="33267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B0828-9BB6-441C-A0FA-7B32846D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81000"/>
            <a:ext cx="8991600" cy="609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39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4998">
        <p:split orient="vert"/>
      </p:transition>
    </mc:Choice>
    <mc:Fallback>
      <p:transition spd="slow" advTm="24998">
        <p:split orient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30BD5-28BF-42A5-B66A-8564624F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9" y="1584800"/>
            <a:ext cx="6721422" cy="368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85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73">
        <p:split orient="vert"/>
      </p:transition>
    </mc:Choice>
    <mc:Fallback xmlns="">
      <p:transition spd="slow" advTm="10073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>
                <a:solidFill>
                  <a:srgbClr val="FFFF00"/>
                </a:solidFill>
              </a:rPr>
              <a:t>Docker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722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302">
        <p:split orient="vert"/>
      </p:transition>
    </mc:Choice>
    <mc:Fallback xmlns="">
      <p:transition spd="slow" advTm="6302">
        <p:split orient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27FEB-64EA-4AF5-8060-BCA394AC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90" y="1150422"/>
            <a:ext cx="4138019" cy="4557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72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040">
        <p:split orient="vert"/>
      </p:transition>
    </mc:Choice>
    <mc:Fallback xmlns="">
      <p:transition spd="slow" advTm="9040">
        <p:split orient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0B4C0-2C72-45A8-AE08-F1C7697C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17" y="632217"/>
            <a:ext cx="6995766" cy="5593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3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351">
        <p:split orient="vert"/>
      </p:transition>
    </mc:Choice>
    <mc:Fallback xmlns="">
      <p:transition spd="slow" advTm="5351">
        <p:split orient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C5AE0E-4B3A-40D9-8EFA-D241ECD8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" y="533400"/>
            <a:ext cx="8908552" cy="579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48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954">
        <p:split orient="vert"/>
      </p:transition>
    </mc:Choice>
    <mc:Fallback>
      <p:transition spd="slow" advTm="20954">
        <p:split orient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24867-AB4E-4252-8F7A-49D14C1B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" y="457200"/>
            <a:ext cx="8819516" cy="594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75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415">
        <p:split orient="vert"/>
      </p:transition>
    </mc:Choice>
    <mc:Fallback>
      <p:transition spd="slow" advTm="23415">
        <p:split orient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6F10F-63D8-4B6F-A113-6D6243B82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5" b="5085"/>
          <a:stretch/>
        </p:blipFill>
        <p:spPr>
          <a:xfrm>
            <a:off x="76200" y="225405"/>
            <a:ext cx="8991600" cy="6407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22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034">
        <p:split orient="vert"/>
      </p:transition>
    </mc:Choice>
    <mc:Fallback>
      <p:transition spd="slow" advTm="29034">
        <p:split orient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8F184-0E05-44F9-A439-FF821049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1939"/>
            <a:ext cx="8991600" cy="6294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592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5807">
        <p:split orient="vert"/>
      </p:transition>
    </mc:Choice>
    <mc:Fallback>
      <p:transition spd="slow" advTm="25807">
        <p:split orient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E7D10-EA03-4B2D-B288-0BCC3C7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Docker command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B2FFB-B5D2-4757-A222-A8C5509CF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D" dirty="0"/>
              <a:t>docker image ls</a:t>
            </a:r>
          </a:p>
          <a:p>
            <a:r>
              <a:rPr lang="en-ID" dirty="0"/>
              <a:t>docker </a:t>
            </a:r>
            <a:r>
              <a:rPr lang="en-ID" dirty="0" err="1"/>
              <a:t>ps</a:t>
            </a:r>
            <a:endParaRPr lang="en-ID" dirty="0"/>
          </a:p>
          <a:p>
            <a:r>
              <a:rPr lang="en-ID" dirty="0"/>
              <a:t>docker </a:t>
            </a:r>
            <a:r>
              <a:rPr lang="en-ID" dirty="0" err="1"/>
              <a:t>ps</a:t>
            </a:r>
            <a:r>
              <a:rPr lang="en-ID" dirty="0"/>
              <a:t> –a</a:t>
            </a:r>
          </a:p>
          <a:p>
            <a:r>
              <a:rPr lang="en-ID" dirty="0"/>
              <a:t>docker run –d –p 80:80 docker101tutorial</a:t>
            </a:r>
          </a:p>
          <a:p>
            <a:r>
              <a:rPr lang="en-ID" dirty="0"/>
              <a:t>docker run –it --rm --name test docker/getting-started</a:t>
            </a:r>
          </a:p>
          <a:p>
            <a:r>
              <a:rPr lang="en-ID" dirty="0"/>
              <a:t>docker cp repo:/git/getting-started .</a:t>
            </a:r>
          </a:p>
          <a:p>
            <a:r>
              <a:rPr lang="en-ID" dirty="0"/>
              <a:t>docker rm –f repo</a:t>
            </a:r>
          </a:p>
          <a:p>
            <a:r>
              <a:rPr lang="en-ID" dirty="0"/>
              <a:t>docker rm –f b2b</a:t>
            </a:r>
          </a:p>
          <a:p>
            <a:r>
              <a:rPr lang="en-ID" dirty="0"/>
              <a:t>docker build –t docker101tutorial .</a:t>
            </a:r>
          </a:p>
          <a:p>
            <a:r>
              <a:rPr lang="en-ID" dirty="0"/>
              <a:t>docker image rm –f docker101tutorial</a:t>
            </a:r>
          </a:p>
          <a:p>
            <a:r>
              <a:rPr lang="en-ID" dirty="0"/>
              <a:t>docker login</a:t>
            </a:r>
          </a:p>
          <a:p>
            <a:r>
              <a:rPr lang="en-ID" dirty="0"/>
              <a:t>docker tag docker101tutorial </a:t>
            </a:r>
            <a:r>
              <a:rPr lang="en-ID" dirty="0" err="1"/>
              <a:t>nqkphuong</a:t>
            </a:r>
            <a:r>
              <a:rPr lang="en-ID" dirty="0"/>
              <a:t>/docker101tutorial</a:t>
            </a:r>
          </a:p>
          <a:p>
            <a:r>
              <a:rPr lang="en-ID" dirty="0"/>
              <a:t>docker push </a:t>
            </a:r>
            <a:r>
              <a:rPr lang="en-ID" dirty="0" err="1"/>
              <a:t>nqkphuong</a:t>
            </a:r>
            <a:r>
              <a:rPr lang="en-ID" dirty="0"/>
              <a:t>/docker101tutorial</a:t>
            </a:r>
          </a:p>
          <a:p>
            <a:endParaRPr lang="en-ID" dirty="0"/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506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160">
        <p:split orient="vert"/>
      </p:transition>
    </mc:Choice>
    <mc:Fallback>
      <p:transition spd="slow" advTm="23160">
        <p:split orient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you have known</a:t>
            </a:r>
          </a:p>
          <a:p>
            <a:pPr lvl="1"/>
            <a:r>
              <a:rPr lang="en-US" dirty="0"/>
              <a:t>What is Docker? - 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0070C0"/>
                </a:solidFill>
              </a:rPr>
              <a:t>platform</a:t>
            </a:r>
            <a:r>
              <a:rPr lang="en-US" sz="2000" dirty="0"/>
              <a:t> for developers and sysadmins to </a:t>
            </a:r>
            <a:r>
              <a:rPr lang="en-US" sz="2000" dirty="0">
                <a:solidFill>
                  <a:srgbClr val="0070C0"/>
                </a:solidFill>
              </a:rPr>
              <a:t>develop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70C0"/>
                </a:solidFill>
              </a:rPr>
              <a:t>ship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0070C0"/>
                </a:solidFill>
              </a:rPr>
              <a:t>run</a:t>
            </a:r>
            <a:r>
              <a:rPr lang="en-US" sz="2000" dirty="0"/>
              <a:t> apps. </a:t>
            </a:r>
          </a:p>
          <a:p>
            <a:pPr lvl="1"/>
            <a:r>
              <a:rPr lang="en-US" dirty="0"/>
              <a:t>What can Docker do? </a:t>
            </a:r>
            <a:r>
              <a:rPr lang="en-US" sz="2000" dirty="0"/>
              <a:t>– Based on </a:t>
            </a:r>
            <a:r>
              <a:rPr lang="en-US" sz="2000" dirty="0">
                <a:solidFill>
                  <a:srgbClr val="0070C0"/>
                </a:solidFill>
              </a:rPr>
              <a:t>images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containers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70C0"/>
                </a:solidFill>
              </a:rPr>
              <a:t>replicate</a:t>
            </a:r>
            <a:r>
              <a:rPr lang="en-US" sz="2000" dirty="0"/>
              <a:t> an environment to run applications consistently.</a:t>
            </a:r>
          </a:p>
          <a:p>
            <a:pPr lvl="1"/>
            <a:r>
              <a:rPr lang="en-US" dirty="0"/>
              <a:t>How to work with Docker?</a:t>
            </a:r>
            <a:r>
              <a:rPr lang="en-US" sz="2000" dirty="0"/>
              <a:t> – What I have shown is not all about Docker, but it should be enough to get you started. Try it and you will see!</a:t>
            </a:r>
          </a:p>
          <a:p>
            <a:r>
              <a:rPr lang="en-US" dirty="0"/>
              <a:t>I hope you find Docker interesting and will get your hands dirty after this presentation </a:t>
            </a:r>
            <a:r>
              <a:rPr lang="en-US" dirty="0">
                <a:sym typeface="Wingdings" panose="05000000000000000000" pitchFamily="2" charset="2"/>
              </a:rPr>
              <a:t>.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402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0430">
        <p:split orient="vert"/>
      </p:transition>
    </mc:Choice>
    <mc:Fallback>
      <p:transition spd="slow" advTm="7043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 &amp; A</a:t>
            </a:r>
          </a:p>
        </p:txBody>
      </p:sp>
      <p:pic>
        <p:nvPicPr>
          <p:cNvPr id="3" name="Picture 6" descr="Image result for dock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762000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8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503">
        <p:split orient="vert"/>
      </p:transition>
    </mc:Choice>
    <mc:Fallback xmlns="">
      <p:transition spd="slow" advTm="11503">
        <p:split orient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143000"/>
            <a:ext cx="4495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Thanks for watching.</a:t>
            </a:r>
          </a:p>
          <a:p>
            <a:pPr algn="ctr"/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See </a:t>
            </a:r>
            <a:r>
              <a:rPr lang="en-US" sz="66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ya</a:t>
            </a:r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!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0" y="6858000"/>
            <a:ext cx="914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For more, please visit: </a:t>
            </a:r>
            <a:r>
              <a:rPr lang="en-US" dirty="0">
                <a:hlinkClick r:id="rId2"/>
              </a:rPr>
              <a:t>http://phuonglamcs.com/relax/presentations/</a:t>
            </a:r>
            <a:endParaRPr lang="en-US" dirty="0"/>
          </a:p>
        </p:txBody>
      </p:sp>
      <p:pic>
        <p:nvPicPr>
          <p:cNvPr id="4" name="Picture 2" descr="Image result for dock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36" y="1560016"/>
            <a:ext cx="3803064" cy="33929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23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952">
        <p:split orient="vert"/>
      </p:transition>
    </mc:Choice>
    <mc:Fallback xmlns="">
      <p:transition spd="slow" advTm="6952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>
                <a:solidFill>
                  <a:srgbClr val="FFFF00"/>
                </a:solidFill>
              </a:rPr>
              <a:t>Docker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/>
              <a:t>According to </a:t>
            </a:r>
            <a:r>
              <a:rPr lang="en-US" sz="2000">
                <a:hlinkClick r:id="rId2"/>
              </a:rPr>
              <a:t>https://www.docker.com/what-docker</a:t>
            </a:r>
            <a:endParaRPr lang="en-US" sz="2000"/>
          </a:p>
          <a:p>
            <a:r>
              <a:rPr lang="en-US" sz="4400"/>
              <a:t>Docker is the world’s leading software container platform.</a:t>
            </a:r>
          </a:p>
          <a:p>
            <a:endParaRPr lang="en-US" sz="4400"/>
          </a:p>
          <a:p>
            <a:endParaRPr lang="en-US" sz="4400" dirty="0"/>
          </a:p>
        </p:txBody>
      </p:sp>
      <p:pic>
        <p:nvPicPr>
          <p:cNvPr id="5" name="Picture 6" descr="Image result for do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02150"/>
            <a:ext cx="1984018" cy="167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0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406">
        <p:split orient="vert"/>
      </p:transition>
    </mc:Choice>
    <mc:Fallback>
      <p:transition spd="slow" advTm="29406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FFFF00"/>
                </a:solidFill>
              </a:rPr>
              <a:t>Docker</a:t>
            </a:r>
            <a:r>
              <a:rPr lang="en-US" dirty="0"/>
              <a:t>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is a </a:t>
            </a:r>
            <a:r>
              <a:rPr lang="en-US" dirty="0">
                <a:solidFill>
                  <a:srgbClr val="0070C0"/>
                </a:solidFill>
              </a:rPr>
              <a:t>platform</a:t>
            </a:r>
            <a:r>
              <a:rPr lang="en-US" dirty="0"/>
              <a:t> for developers and sysadmins to develop, ship, and run apps. It has rapidly gained popularity as one of the best tools to </a:t>
            </a:r>
            <a:r>
              <a:rPr lang="en-US" dirty="0">
                <a:solidFill>
                  <a:srgbClr val="0070C0"/>
                </a:solidFill>
              </a:rPr>
              <a:t>build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ship</a:t>
            </a:r>
            <a:r>
              <a:rPr lang="en-US" dirty="0"/>
              <a:t>, and </a:t>
            </a:r>
            <a:r>
              <a:rPr lang="en-US" dirty="0">
                <a:solidFill>
                  <a:srgbClr val="0070C0"/>
                </a:solidFill>
              </a:rPr>
              <a:t>run</a:t>
            </a:r>
            <a:r>
              <a:rPr lang="en-US" dirty="0"/>
              <a:t> software. </a:t>
            </a:r>
          </a:p>
        </p:txBody>
      </p:sp>
      <p:pic>
        <p:nvPicPr>
          <p:cNvPr id="1030" name="Picture 6" descr="Image result for dock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879654" y="338668"/>
            <a:ext cx="1984018" cy="116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docker build ship ru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78" y="5426798"/>
            <a:ext cx="2129722" cy="119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docker build ship ru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640087"/>
            <a:ext cx="1371600" cy="77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docker build ship ru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83" y="1447800"/>
            <a:ext cx="1390078" cy="78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3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4654">
        <p:split orient="vert"/>
      </p:transition>
    </mc:Choice>
    <mc:Fallback>
      <p:transition spd="slow" advTm="34654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              do?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Replicate the exact environment of the builds locally</a:t>
            </a:r>
          </a:p>
          <a:p>
            <a:r>
              <a:rPr lang="en-US" sz="2800"/>
              <a:t>Run deployments against different environments (i.e. QA or production) consistently</a:t>
            </a:r>
          </a:p>
          <a:p>
            <a:endParaRPr lang="en-US"/>
          </a:p>
        </p:txBody>
      </p:sp>
      <p:pic>
        <p:nvPicPr>
          <p:cNvPr id="6" name="Picture 10" descr="Image result for docker build ship r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86200"/>
            <a:ext cx="5943600" cy="276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/>
          <p:cNvSpPr/>
          <p:nvPr/>
        </p:nvSpPr>
        <p:spPr>
          <a:xfrm>
            <a:off x="4373033" y="2971800"/>
            <a:ext cx="397934" cy="3429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933700" y="3352800"/>
            <a:ext cx="3276600" cy="702731"/>
            <a:chOff x="2895600" y="6019800"/>
            <a:chExt cx="3276600" cy="702731"/>
          </a:xfrm>
        </p:grpSpPr>
        <p:sp>
          <p:nvSpPr>
            <p:cNvPr id="20" name="TextBox 19"/>
            <p:cNvSpPr txBox="1"/>
            <p:nvPr/>
          </p:nvSpPr>
          <p:spPr>
            <a:xfrm>
              <a:off x="2895600" y="6019800"/>
              <a:ext cx="914400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70C0"/>
                  </a:solidFill>
                </a:rPr>
                <a:t>BUILD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14800" y="6019800"/>
              <a:ext cx="914400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70C0"/>
                  </a:solidFill>
                </a:rPr>
                <a:t>SHIP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57800" y="6019800"/>
              <a:ext cx="914400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70C0"/>
                  </a:solidFill>
                </a:rPr>
                <a:t>RUN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1800" y="6353199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6">
                      <a:lumMod val="75000"/>
                    </a:schemeClr>
                  </a:solidFill>
                </a:rPr>
                <a:t>Any applications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48200" y="634999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B050"/>
                  </a:solidFill>
                </a:rPr>
                <a:t>Anywhere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793066" y="6206068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936066" y="6214532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6" descr="Image result for dock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0038"/>
          <a:stretch/>
        </p:blipFill>
        <p:spPr bwMode="auto">
          <a:xfrm>
            <a:off x="6019800" y="347135"/>
            <a:ext cx="1953884" cy="115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99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3950">
        <p:split orient="vert"/>
      </p:transition>
    </mc:Choice>
    <mc:Fallback>
      <p:transition spd="slow" advTm="20395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.8|3.7|12.1|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5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123213</TotalTime>
  <Words>1016</Words>
  <Application>Microsoft Office PowerPoint</Application>
  <PresentationFormat>On-screen Show (4:3)</PresentationFormat>
  <Paragraphs>134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Wingdings</vt:lpstr>
      <vt:lpstr>Office Theme</vt:lpstr>
      <vt:lpstr>INTRO TO</vt:lpstr>
      <vt:lpstr>Goals</vt:lpstr>
      <vt:lpstr>Brief view of Docker</vt:lpstr>
      <vt:lpstr>Docker helped…</vt:lpstr>
      <vt:lpstr>Docker is widely used…</vt:lpstr>
      <vt:lpstr>What is Docker?</vt:lpstr>
      <vt:lpstr>What is Docker?</vt:lpstr>
      <vt:lpstr>What is Docker?</vt:lpstr>
      <vt:lpstr>What can               do?</vt:lpstr>
      <vt:lpstr>Who and What can               help?</vt:lpstr>
      <vt:lpstr>How can               do that?</vt:lpstr>
      <vt:lpstr>By refactoring VM architecture...</vt:lpstr>
      <vt:lpstr>... to improve shareability</vt:lpstr>
      <vt:lpstr>I want to know more.</vt:lpstr>
      <vt:lpstr>Docker architecture</vt:lpstr>
      <vt:lpstr>Docker terminology</vt:lpstr>
      <vt:lpstr>PowerPoint Presentation</vt:lpstr>
      <vt:lpstr>How to get started with               ?</vt:lpstr>
      <vt:lpstr>Getting started - TODOs</vt:lpstr>
      <vt:lpstr>Install Docker</vt:lpstr>
      <vt:lpstr>Install Docker</vt:lpstr>
      <vt:lpstr>Install Docker</vt:lpstr>
      <vt:lpstr>Install Docker</vt:lpstr>
      <vt:lpstr>Install Docker</vt:lpstr>
      <vt:lpstr>In Windows, also install WSL2</vt:lpstr>
      <vt:lpstr>Integrate Docker with WSL2</vt:lpstr>
      <vt:lpstr>Integrate Docker with WSL2</vt:lpstr>
      <vt:lpstr>Integrate Docker with WSL2</vt:lpstr>
      <vt:lpstr>Integrate Docker with WSL2</vt:lpstr>
      <vt:lpstr>Integrate Docker with WSL2</vt:lpstr>
      <vt:lpstr>Integrate Docker with WSL2</vt:lpstr>
      <vt:lpstr>Optionally, install Windows Terminal</vt:lpstr>
      <vt:lpstr>‘Getting started’ by Docker</vt:lpstr>
      <vt:lpstr>‘Getting started’ by Docker</vt:lpstr>
      <vt:lpstr>‘Getting started’ by Docker</vt:lpstr>
      <vt:lpstr>‘Getting started’ by Docker</vt:lpstr>
      <vt:lpstr>‘Getting started’ by Docker</vt:lpstr>
      <vt:lpstr>‘Getting started’ by Docker</vt:lpstr>
      <vt:lpstr>Docker Desktop UI</vt:lpstr>
      <vt:lpstr>‘Getting started’ in action</vt:lpstr>
      <vt:lpstr>‘Getting started’ in action</vt:lpstr>
      <vt:lpstr>‘Getting started’ in action</vt:lpstr>
      <vt:lpstr>‘Getting started’ in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no machine to test             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command summary</vt:lpstr>
      <vt:lpstr>Summary</vt:lpstr>
      <vt:lpstr>Q &amp; A</vt:lpstr>
      <vt:lpstr>PowerPoint Presentation</vt:lpstr>
    </vt:vector>
  </TitlesOfParts>
  <Company>106/5A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</dc:title>
  <dc:creator>PhuongNQK</dc:creator>
  <cp:keywords>Docker;Beginners</cp:keywords>
  <cp:lastModifiedBy>Phuong Nguyen QK</cp:lastModifiedBy>
  <cp:revision>3372</cp:revision>
  <dcterms:created xsi:type="dcterms:W3CDTF">2009-02-10T14:11:16Z</dcterms:created>
  <dcterms:modified xsi:type="dcterms:W3CDTF">2023-04-27T01:52:42Z</dcterms:modified>
</cp:coreProperties>
</file>